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2" r:id="rId1"/>
  </p:sldMasterIdLst>
  <p:notesMasterIdLst>
    <p:notesMasterId r:id="rId61"/>
  </p:notesMasterIdLst>
  <p:sldIdLst>
    <p:sldId id="256" r:id="rId2"/>
    <p:sldId id="257" r:id="rId3"/>
    <p:sldId id="286" r:id="rId4"/>
    <p:sldId id="258" r:id="rId5"/>
    <p:sldId id="259" r:id="rId6"/>
    <p:sldId id="288" r:id="rId7"/>
    <p:sldId id="289" r:id="rId8"/>
    <p:sldId id="290" r:id="rId9"/>
    <p:sldId id="291" r:id="rId10"/>
    <p:sldId id="292" r:id="rId11"/>
    <p:sldId id="298" r:id="rId12"/>
    <p:sldId id="318" r:id="rId13"/>
    <p:sldId id="319" r:id="rId14"/>
    <p:sldId id="320" r:id="rId15"/>
    <p:sldId id="335" r:id="rId16"/>
    <p:sldId id="336" r:id="rId17"/>
    <p:sldId id="334" r:id="rId18"/>
    <p:sldId id="337" r:id="rId19"/>
    <p:sldId id="338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4" r:id="rId43"/>
    <p:sldId id="362" r:id="rId44"/>
    <p:sldId id="363" r:id="rId45"/>
    <p:sldId id="296" r:id="rId46"/>
    <p:sldId id="293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9" r:id="rId55"/>
    <p:sldId id="297" r:id="rId56"/>
    <p:sldId id="315" r:id="rId57"/>
    <p:sldId id="316" r:id="rId58"/>
    <p:sldId id="317" r:id="rId59"/>
    <p:sldId id="285" r:id="rId60"/>
  </p:sldIdLst>
  <p:sldSz cx="18288000" cy="10287000"/>
  <p:notesSz cx="18288000" cy="10287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Trebuchet MS" panose="020B0603020202020204" pitchFamily="34" charset="0"/>
      <p:regular r:id="rId66"/>
      <p:bold r:id="rId67"/>
      <p:italic r:id="rId68"/>
      <p:boldItalic r:id="rId69"/>
    </p:embeddedFont>
    <p:embeddedFont>
      <p:font typeface="Tw Cen MT" panose="020B0602020104020603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8000"/>
    <a:srgbClr val="507D2F"/>
    <a:srgbClr val="6DB33F"/>
    <a:srgbClr val="ECE19C"/>
    <a:srgbClr val="65AC06"/>
    <a:srgbClr val="DDE7A1"/>
    <a:srgbClr val="DFC9A9"/>
    <a:srgbClr val="6DCCD1"/>
    <a:srgbClr val="68B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2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80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15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72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948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61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65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28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52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434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036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7239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783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878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649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478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7663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13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753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92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6783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5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656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429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39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909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2807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176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236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711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6734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313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896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374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26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60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989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137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57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26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5590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870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874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002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57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6817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734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6556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8114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c6ede28d0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2c6ede28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42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6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02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49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66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6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526750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7770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5670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33427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295306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17828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20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8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>
            <a:spLocks noGrp="1"/>
          </p:cNvSpPr>
          <p:nvPr>
            <p:ph type="title"/>
          </p:nvPr>
        </p:nvSpPr>
        <p:spPr>
          <a:xfrm>
            <a:off x="5054192" y="1519848"/>
            <a:ext cx="8179615" cy="10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rgbClr val="FFFD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2211273" y="2559487"/>
            <a:ext cx="13865453" cy="589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12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34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70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2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34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340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694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255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1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279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3505199" y="3427341"/>
            <a:ext cx="11277600" cy="1473027"/>
          </a:xfrm>
          <a:prstGeom prst="rect">
            <a:avLst/>
          </a:prstGeom>
          <a:solidFill>
            <a:srgbClr val="4D4A45"/>
          </a:solidFill>
          <a:ln>
            <a:noFill/>
          </a:ln>
        </p:spPr>
        <p:txBody>
          <a:bodyPr spcFirstLastPara="1" wrap="square" lIns="0" tIns="259075" rIns="0" bIns="0" anchor="t" anchorCtr="0">
            <a:spAutoFit/>
          </a:bodyPr>
          <a:lstStyle/>
          <a:p>
            <a:pPr marL="227965" marR="0" lvl="0" indent="0" algn="ctr" rtl="0">
              <a:lnSpc>
                <a:spcPct val="8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9600" b="1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Ruud Gullit</a:t>
            </a:r>
            <a:endParaRPr sz="9600" b="1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sym typeface="Arial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435281" y="5411830"/>
            <a:ext cx="15417437" cy="12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0" i="1" u="none" strike="noStrike" dirty="0">
                <a:solidFill>
                  <a:srgbClr val="507D2F"/>
                </a:solidFill>
                <a:effectLst/>
                <a:latin typeface="+mj-lt"/>
              </a:rPr>
              <a:t>Chủ đề: </a:t>
            </a:r>
            <a:r>
              <a:rPr lang="vi-VN" sz="6800" b="1" i="0" u="none" strike="noStrike" dirty="0">
                <a:solidFill>
                  <a:srgbClr val="507D2F"/>
                </a:solidFill>
                <a:effectLst/>
                <a:latin typeface="+mj-lt"/>
              </a:rPr>
              <a:t>Xây dựng hệ thống quản lý thư viện</a:t>
            </a:r>
            <a:endParaRPr sz="6800" b="1" i="0" u="none" strike="noStrike" cap="none" dirty="0">
              <a:solidFill>
                <a:srgbClr val="507D2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 dirty="0"/>
          </a:p>
        </p:txBody>
      </p:sp>
      <p:pic>
        <p:nvPicPr>
          <p:cNvPr id="6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7498582" y="9519590"/>
            <a:ext cx="732207" cy="7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-83294" y="659983"/>
            <a:ext cx="5455914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7829" y="2759032"/>
            <a:ext cx="16085142" cy="73208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9F118619-982D-0F6F-409F-05FB6C781633}"/>
              </a:ext>
            </a:extLst>
          </p:cNvPr>
          <p:cNvSpPr txBox="1"/>
          <p:nvPr/>
        </p:nvSpPr>
        <p:spPr>
          <a:xfrm>
            <a:off x="318394" y="5487484"/>
            <a:ext cx="297825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E2357-B1CE-A453-6314-3EDC4D726278}"/>
              </a:ext>
            </a:extLst>
          </p:cNvPr>
          <p:cNvSpPr txBox="1"/>
          <p:nvPr/>
        </p:nvSpPr>
        <p:spPr>
          <a:xfrm>
            <a:off x="315364" y="6601003"/>
            <a:ext cx="42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u="sng" dirty="0">
                <a:latin typeface="+mj-lt"/>
              </a:rPr>
              <a:t>1.1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00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Use-case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vi-V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A9CB40-929D-E520-91CC-FCB71558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43" y="1196324"/>
            <a:ext cx="11462601" cy="85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1F413-D9A5-AC1A-D0F8-D6CB8773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114" y="-10679"/>
            <a:ext cx="2481287" cy="2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7131366" y="9739312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AC62A8-0880-9C5D-F70D-15BA83ED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69641"/>
              </p:ext>
            </p:extLst>
          </p:nvPr>
        </p:nvGraphicFramePr>
        <p:xfrm>
          <a:off x="3248695" y="3161681"/>
          <a:ext cx="13614951" cy="5663231"/>
        </p:xfrm>
        <a:graphic>
          <a:graphicData uri="http://schemas.openxmlformats.org/drawingml/2006/table">
            <a:tbl>
              <a:tblPr/>
              <a:tblGrid>
                <a:gridCol w="1612599">
                  <a:extLst>
                    <a:ext uri="{9D8B030D-6E8A-4147-A177-3AD203B41FA5}">
                      <a16:colId xmlns:a16="http://schemas.microsoft.com/office/drawing/2014/main" val="859890965"/>
                    </a:ext>
                  </a:extLst>
                </a:gridCol>
                <a:gridCol w="2994829">
                  <a:extLst>
                    <a:ext uri="{9D8B030D-6E8A-4147-A177-3AD203B41FA5}">
                      <a16:colId xmlns:a16="http://schemas.microsoft.com/office/drawing/2014/main" val="3752592632"/>
                    </a:ext>
                  </a:extLst>
                </a:gridCol>
                <a:gridCol w="9007523">
                  <a:extLst>
                    <a:ext uri="{9D8B030D-6E8A-4147-A177-3AD203B41FA5}">
                      <a16:colId xmlns:a16="http://schemas.microsoft.com/office/drawing/2014/main" val="1521240133"/>
                    </a:ext>
                  </a:extLst>
                </a:gridCol>
              </a:tblGrid>
              <a:tr h="900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STT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Tên Actor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Ý nghĩa/ Ghi chú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149345"/>
                  </a:ext>
                </a:extLst>
              </a:tr>
              <a:tr h="900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Quản lý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Quản trị viên, người quản lý hệ thống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107667"/>
                  </a:ext>
                </a:extLst>
              </a:tr>
              <a:tr h="900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Nhân viên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Nhân viên làm việc ở thư viện hàng ngày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616896"/>
                  </a:ext>
                </a:extLst>
              </a:tr>
              <a:tr h="14809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Thành viên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Là đọc giả, đăng kí vào thư viện để thực hiện mượn sách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028317"/>
                  </a:ext>
                </a:extLst>
              </a:tr>
              <a:tr h="14809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Máy đọc thẻ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Thẻ từ được tạo khi thành viên đăng ký, lưu trữ thông tin thành viên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026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940169" y="2290827"/>
            <a:ext cx="4741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1.2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Actor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53BFD-90B2-9A9D-5992-F0CA2B92D085}"/>
              </a:ext>
            </a:extLst>
          </p:cNvPr>
          <p:cNvSpPr txBox="1"/>
          <p:nvPr/>
        </p:nvSpPr>
        <p:spPr>
          <a:xfrm>
            <a:off x="7379678" y="9014256"/>
            <a:ext cx="5328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 3. 1 Danh sách Actor</a:t>
            </a:r>
            <a:endParaRPr lang="vi-V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4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67962" y="9527405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846385" y="2262194"/>
            <a:ext cx="5492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1.3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Use-case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B6D19-363E-C680-46C1-8B54D8377BE2}"/>
              </a:ext>
            </a:extLst>
          </p:cNvPr>
          <p:cNvSpPr txBox="1"/>
          <p:nvPr/>
        </p:nvSpPr>
        <p:spPr>
          <a:xfrm>
            <a:off x="1716883" y="3822345"/>
            <a:ext cx="6912605" cy="552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ký thành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 nhật thông tin thành viên</a:t>
            </a:r>
          </a:p>
          <a:p>
            <a:pPr marL="571500" lvl="1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cứu thông tin thành viên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Xóa thông tin thành viên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 cáo thông kê.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 báo sách quá hạn.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F5825-54D7-4310-11E8-D88D1BF8DD69}"/>
              </a:ext>
            </a:extLst>
          </p:cNvPr>
          <p:cNvSpPr txBox="1"/>
          <p:nvPr/>
        </p:nvSpPr>
        <p:spPr>
          <a:xfrm>
            <a:off x="6425688" y="3301647"/>
            <a:ext cx="468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highlight>
                  <a:srgbClr val="C0C0C0"/>
                </a:highlight>
                <a:latin typeface="+mj-lt"/>
              </a:rPr>
              <a:t># Use-case Nhân viên: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DD999-A95F-E053-00C0-AC183A69558F}"/>
              </a:ext>
            </a:extLst>
          </p:cNvPr>
          <p:cNvSpPr txBox="1"/>
          <p:nvPr/>
        </p:nvSpPr>
        <p:spPr>
          <a:xfrm>
            <a:off x="9658514" y="3853877"/>
            <a:ext cx="6912603" cy="552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Kiểm tra sách khi đọc giả trả.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 phí làm hư hại sách hoặc trả phí quá hạn.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cứu thông tin sách.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 nhật thông tin sách.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nhập.</a:t>
            </a:r>
          </a:p>
        </p:txBody>
      </p:sp>
    </p:spTree>
    <p:extLst>
      <p:ext uri="{BB962C8B-B14F-4D97-AF65-F5344CB8AC3E}">
        <p14:creationId xmlns:p14="http://schemas.microsoft.com/office/powerpoint/2010/main" val="124555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54213" y="9550126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667407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5909185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557627" y="2262194"/>
            <a:ext cx="5492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1.3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Use-case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B6D19-363E-C680-46C1-8B54D8377BE2}"/>
              </a:ext>
            </a:extLst>
          </p:cNvPr>
          <p:cNvSpPr txBox="1"/>
          <p:nvPr/>
        </p:nvSpPr>
        <p:spPr>
          <a:xfrm>
            <a:off x="6117974" y="3275061"/>
            <a:ext cx="472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highlight>
                  <a:srgbClr val="C0C0C0"/>
                </a:highlight>
                <a:latin typeface="+mj-lt"/>
              </a:rPr>
              <a:t># Use-case Thành viên.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3121C-911F-0183-4AFD-92B14C181825}"/>
              </a:ext>
            </a:extLst>
          </p:cNvPr>
          <p:cNvSpPr txBox="1"/>
          <p:nvPr/>
        </p:nvSpPr>
        <p:spPr>
          <a:xfrm>
            <a:off x="3054302" y="3842924"/>
            <a:ext cx="7992406" cy="4829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ký gia hạn thời gian trả sách.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 sách.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 phí.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nhập</a:t>
            </a:r>
          </a:p>
        </p:txBody>
      </p:sp>
    </p:spTree>
    <p:extLst>
      <p:ext uri="{BB962C8B-B14F-4D97-AF65-F5344CB8AC3E}">
        <p14:creationId xmlns:p14="http://schemas.microsoft.com/office/powerpoint/2010/main" val="427419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864909" y="94870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331080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846385" y="2262194"/>
            <a:ext cx="5492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1.3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Use-case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B6D19-363E-C680-46C1-8B54D8377BE2}"/>
              </a:ext>
            </a:extLst>
          </p:cNvPr>
          <p:cNvSpPr txBox="1"/>
          <p:nvPr/>
        </p:nvSpPr>
        <p:spPr>
          <a:xfrm>
            <a:off x="6406732" y="3457209"/>
            <a:ext cx="549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highlight>
                  <a:srgbClr val="C0C0C0"/>
                </a:highlight>
                <a:latin typeface="+mj-lt"/>
              </a:rPr>
              <a:t># Use-case Nhân viên</a:t>
            </a:r>
            <a:r>
              <a:rPr lang="vi-VN" sz="3600" b="1" dirty="0">
                <a:highlight>
                  <a:srgbClr val="C0C0C0"/>
                </a:highlight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21A89-C212-7B16-6FB3-315173919643}"/>
              </a:ext>
            </a:extLst>
          </p:cNvPr>
          <p:cNvSpPr txBox="1"/>
          <p:nvPr/>
        </p:nvSpPr>
        <p:spPr>
          <a:xfrm>
            <a:off x="2803537" y="4349761"/>
            <a:ext cx="5964624" cy="367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mua sách mới.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 sách.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Xóa sách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 nhân viên mới.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12F5E-4721-D134-06EE-14413512FA6C}"/>
              </a:ext>
            </a:extLst>
          </p:cNvPr>
          <p:cNvSpPr txBox="1"/>
          <p:nvPr/>
        </p:nvSpPr>
        <p:spPr>
          <a:xfrm>
            <a:off x="9519841" y="4349761"/>
            <a:ext cx="6930189" cy="367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cứu nhân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Xóa nhân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 nhật thông tin nhân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nhập</a:t>
            </a:r>
          </a:p>
        </p:txBody>
      </p:sp>
    </p:spTree>
    <p:extLst>
      <p:ext uri="{BB962C8B-B14F-4D97-AF65-F5344CB8AC3E}">
        <p14:creationId xmlns:p14="http://schemas.microsoft.com/office/powerpoint/2010/main" val="31280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15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5F68F-EBC8-8745-1BEE-C670A97F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27" y="2868713"/>
            <a:ext cx="11693744" cy="577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8D45C-FEE3-6CFB-5611-8374107EDCED}"/>
              </a:ext>
            </a:extLst>
          </p:cNvPr>
          <p:cNvSpPr txBox="1"/>
          <p:nvPr/>
        </p:nvSpPr>
        <p:spPr>
          <a:xfrm>
            <a:off x="6229350" y="9129713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Lược</a:t>
            </a:r>
            <a:r>
              <a:rPr lang="en-GB" sz="2400" b="1" dirty="0"/>
              <a:t> </a:t>
            </a:r>
            <a:r>
              <a:rPr lang="en-GB" sz="2400" b="1" dirty="0" err="1"/>
              <a:t>đồ</a:t>
            </a:r>
            <a:r>
              <a:rPr lang="en-GB" sz="2400" b="1" dirty="0"/>
              <a:t> </a:t>
            </a:r>
            <a:r>
              <a:rPr lang="en-GB" sz="2400" b="1" dirty="0" err="1"/>
              <a:t>cơ</a:t>
            </a:r>
            <a:r>
              <a:rPr lang="en-GB" sz="2400" b="1" dirty="0"/>
              <a:t> </a:t>
            </a:r>
            <a:r>
              <a:rPr lang="en-GB" sz="2400" b="1" dirty="0" err="1"/>
              <a:t>sở</a:t>
            </a:r>
            <a:r>
              <a:rPr lang="en-GB" sz="2400" b="1" dirty="0"/>
              <a:t> </a:t>
            </a:r>
            <a:r>
              <a:rPr lang="en-GB" sz="2400" b="1" dirty="0" err="1"/>
              <a:t>dữ</a:t>
            </a:r>
            <a:r>
              <a:rPr lang="en-GB" sz="2400" b="1" dirty="0"/>
              <a:t> </a:t>
            </a:r>
            <a:r>
              <a:rPr lang="en-GB" sz="2400" b="1" dirty="0" err="1"/>
              <a:t>liệu</a:t>
            </a:r>
            <a:r>
              <a:rPr lang="en-GB" sz="2400" b="1" dirty="0"/>
              <a:t> </a:t>
            </a:r>
            <a:r>
              <a:rPr lang="en-GB" sz="2400" b="1" dirty="0" err="1"/>
              <a:t>quan</a:t>
            </a:r>
            <a:r>
              <a:rPr lang="en-GB" sz="2400" b="1" dirty="0"/>
              <a:t> </a:t>
            </a:r>
            <a:r>
              <a:rPr lang="en-GB" sz="2400" b="1" dirty="0" err="1"/>
              <a:t>hệ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19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Thiết kế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D45C-FEE3-6CFB-5611-8374107EDCED}"/>
              </a:ext>
            </a:extLst>
          </p:cNvPr>
          <p:cNvSpPr txBox="1"/>
          <p:nvPr/>
        </p:nvSpPr>
        <p:spPr>
          <a:xfrm>
            <a:off x="7455943" y="9070499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Mô</a:t>
            </a:r>
            <a:r>
              <a:rPr lang="en-GB" sz="2400" b="1" dirty="0"/>
              <a:t> </a:t>
            </a:r>
            <a:r>
              <a:rPr lang="en-GB" sz="2400" b="1" dirty="0" err="1"/>
              <a:t>hình</a:t>
            </a:r>
            <a:r>
              <a:rPr lang="en-GB" sz="2400" b="1" dirty="0"/>
              <a:t> </a:t>
            </a:r>
            <a:r>
              <a:rPr lang="en-GB" sz="2400" b="1" dirty="0" err="1"/>
              <a:t>quan</a:t>
            </a:r>
            <a:r>
              <a:rPr lang="en-GB" sz="2400" b="1" dirty="0"/>
              <a:t> </a:t>
            </a:r>
            <a:r>
              <a:rPr lang="en-GB" sz="2400" b="1" dirty="0" err="1"/>
              <a:t>hệ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3A3B6-1B63-A7D5-40AF-AA210DDF2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09" y="2960604"/>
            <a:ext cx="10304780" cy="59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17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9BCB8-D283-8593-C5D1-C106CB7895C9}"/>
              </a:ext>
            </a:extLst>
          </p:cNvPr>
          <p:cNvSpPr txBox="1"/>
          <p:nvPr/>
        </p:nvSpPr>
        <p:spPr>
          <a:xfrm>
            <a:off x="9968549" y="6538870"/>
            <a:ext cx="6958013" cy="333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chia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package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code: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đẻ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Icon: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Access Object: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DB_util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JDBC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Tester: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14C4C1-1C2B-48B7-1160-D6412246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478" y="3910132"/>
            <a:ext cx="2752725" cy="2244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2CE4D-BF99-4FDB-56FE-42182370D17D}"/>
              </a:ext>
            </a:extLst>
          </p:cNvPr>
          <p:cNvSpPr txBox="1"/>
          <p:nvPr/>
        </p:nvSpPr>
        <p:spPr>
          <a:xfrm>
            <a:off x="10400322" y="2980570"/>
            <a:ext cx="52950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801278" y="5032602"/>
            <a:ext cx="6699270" cy="1336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MVC(Model-View-Controller)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18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2CE4D-BF99-4FDB-56FE-42182370D17D}"/>
              </a:ext>
            </a:extLst>
          </p:cNvPr>
          <p:cNvSpPr txBox="1"/>
          <p:nvPr/>
        </p:nvSpPr>
        <p:spPr>
          <a:xfrm>
            <a:off x="1810148" y="7731483"/>
            <a:ext cx="6958013" cy="2045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ThanvienModel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NhanvienModel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SachModel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ThetuModel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MuontrasachModel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NhanvienModel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getter, setter.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887432" y="3518080"/>
            <a:ext cx="4390946" cy="95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Mô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tả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chi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tiết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lớp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latin typeface="Times New Roman" panose="02020603050405020304" pitchFamily="18" charset="0"/>
              </a:rPr>
              <a:t>- Package Model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6A557B-ED8B-1D05-0399-59B4186A2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9" y="4586100"/>
            <a:ext cx="3161324" cy="265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5132E5-63C6-7A3D-518F-A322B6AA2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347" y="2160867"/>
            <a:ext cx="6194446" cy="761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19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2501794" y="3489952"/>
            <a:ext cx="13005483" cy="399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ThetuModel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tuong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THETU, 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getter, setter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EECE8-3120-ED98-D4E0-4C1B425FB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718" y="4167432"/>
            <a:ext cx="8824974" cy="549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717848" y="3801021"/>
            <a:ext cx="7746883" cy="422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 Tiến Đạt - 21521943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 Việt Hoàng - 21522095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 Bá Nhất Long – 21522300</a:t>
            </a:r>
          </a:p>
          <a:p>
            <a:pPr>
              <a:spcBef>
                <a:spcPts val="2400"/>
              </a:spcBef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Trần Hoàng Phúc - 21522479</a:t>
            </a:r>
            <a:endParaRPr lang="vi-VN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1" y="2112742"/>
            <a:ext cx="9444445" cy="7083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Google Shape;154;p19">
            <a:extLst>
              <a:ext uri="{FF2B5EF4-FFF2-40B4-BE49-F238E27FC236}">
                <a16:creationId xmlns:a16="http://schemas.microsoft.com/office/drawing/2014/main" id="{498E9BFA-302D-9778-221D-E72C7A2B3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3684" y="2447514"/>
            <a:ext cx="7746883" cy="109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9075" rIns="0" bIns="0" anchor="t" anchorCtr="0">
            <a:spAutoFit/>
          </a:bodyPr>
          <a:lstStyle/>
          <a:p>
            <a:pPr marL="227965" marR="0" lvl="0" indent="0" algn="ctr" rtl="0">
              <a:lnSpc>
                <a:spcPct val="8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 b="1" i="0" u="none" strike="noStrike" cap="none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Ruud Gullit team</a:t>
            </a:r>
            <a:endParaRPr sz="6600" b="1" i="0" u="none" strike="noStrike" cap="none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</p:txBody>
      </p:sp>
      <p:sp>
        <p:nvSpPr>
          <p:cNvPr id="4" name="Google Shape;157;p19">
            <a:extLst>
              <a:ext uri="{FF2B5EF4-FFF2-40B4-BE49-F238E27FC236}">
                <a16:creationId xmlns:a16="http://schemas.microsoft.com/office/drawing/2014/main" id="{D256FF6F-A131-FE12-213C-D2C46B03E06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630256" y="3407517"/>
            <a:ext cx="2470548" cy="49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View: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AB8DC-481F-DF40-3398-F304516C7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94" y="4132218"/>
            <a:ext cx="4174211" cy="60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5150913" y="2849901"/>
            <a:ext cx="8515349" cy="139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view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NhanvienHomePageView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QuanLiView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QuanLiNhanVienView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LoginView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51506A-82DE-26D7-D24A-0526DF2B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032" y="3846569"/>
            <a:ext cx="5434681" cy="6320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3424DD-14F3-C306-4F22-6151A3ED9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7424" y="4298436"/>
            <a:ext cx="7360548" cy="46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886324" y="3415305"/>
            <a:ext cx="9072564" cy="77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Controller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LayThongTin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0E361-6A88-3E67-E501-6AD7CE3C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13" y="4479023"/>
            <a:ext cx="8552618" cy="56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3123989" y="3416537"/>
            <a:ext cx="12760995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XuLiDangNhap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A49F5-370D-C36F-E67D-CC074DF5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173" y="3894254"/>
            <a:ext cx="7310625" cy="62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>
                <a:solidFill>
                  <a:schemeClr val="bg1"/>
                </a:solidFill>
                <a:latin typeface="Times New Roman" panose="02020603050405020304" pitchFamily="18" charset="0"/>
              </a:rPr>
              <a:t>Lập 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pic>
        <p:nvPicPr>
          <p:cNvPr id="5121" name="Picture 27">
            <a:extLst>
              <a:ext uri="{FF2B5EF4-FFF2-40B4-BE49-F238E27FC236}">
                <a16:creationId xmlns:a16="http://schemas.microsoft.com/office/drawing/2014/main" id="{5E528613-7841-7689-0FBE-A5A9ADD8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52" y="4373323"/>
            <a:ext cx="6357894" cy="57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7A7BB-1B30-4D51-95C5-04EA3E0A370A}"/>
              </a:ext>
            </a:extLst>
          </p:cNvPr>
          <p:cNvSpPr txBox="1"/>
          <p:nvPr/>
        </p:nvSpPr>
        <p:spPr>
          <a:xfrm>
            <a:off x="1509500" y="3340736"/>
            <a:ext cx="8457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QuanLisachView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/>
              <a:t>Hàm</a:t>
            </a:r>
            <a:r>
              <a:rPr lang="en-US" sz="2800" b="1" dirty="0"/>
              <a:t> 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Constructor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QuanliSachView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hiển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thị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giao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diện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3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25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226840" y="3398837"/>
            <a:ext cx="10896923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Hàm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xuatRajText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xuất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dữ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liệu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từ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cơ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sở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dữ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liệu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bảng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JTable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3653E-6E42-021D-369D-A4836D160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12" y="4075770"/>
            <a:ext cx="8477420" cy="2439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F61763-8711-7F96-C4C1-EE985A64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12" y="6479593"/>
            <a:ext cx="8477420" cy="10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26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956631" y="3376246"/>
            <a:ext cx="8374735" cy="85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ChucNangThem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nhấn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button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1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quyển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B33B1-D696-FC58-2BD5-8FE65F2EC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513" y="4575290"/>
            <a:ext cx="9397033" cy="29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27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956631" y="3376246"/>
            <a:ext cx="8374735" cy="85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ChucNangTimSach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haojcw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váo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itmf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sách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6C9DA-20EB-1C0C-38DA-0E848DB4E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258" y="4480312"/>
            <a:ext cx="10011431" cy="43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28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627643" y="3577636"/>
            <a:ext cx="8374735" cy="62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Controller: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78EF0-42B5-04A4-24CC-91DD44D7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4645008"/>
            <a:ext cx="5669695" cy="380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29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956631" y="3376246"/>
            <a:ext cx="8374735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NhanVienHomePageActionListener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(implements)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Action Listener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Jbutton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JMenu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Constructor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40B49-1BC7-964F-9235-67D6DFC00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165" y="4811260"/>
            <a:ext cx="11456838" cy="216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4868-0E01-48AC-67B0-589C0F04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19" y="411332"/>
            <a:ext cx="14858997" cy="1499819"/>
          </a:xfrm>
        </p:spPr>
        <p:txBody>
          <a:bodyPr>
            <a:normAutofit/>
          </a:bodyPr>
          <a:lstStyle/>
          <a:p>
            <a:pPr algn="ctr"/>
            <a:r>
              <a:rPr lang="vi-VN" sz="6000" b="1" dirty="0">
                <a:solidFill>
                  <a:schemeClr val="bg2"/>
                </a:solidFill>
              </a:rPr>
              <a:t>TỔNG QUAN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B855D-F271-E51F-2F7A-60DB1DC9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894883" y="9597422"/>
            <a:ext cx="1156634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3</a:t>
            </a:fld>
            <a:endParaRPr lang="vi-VN" dirty="0"/>
          </a:p>
        </p:txBody>
      </p:sp>
      <p:pic>
        <p:nvPicPr>
          <p:cNvPr id="4" name="Google Shape;177;p21">
            <a:extLst>
              <a:ext uri="{FF2B5EF4-FFF2-40B4-BE49-F238E27FC236}">
                <a16:creationId xmlns:a16="http://schemas.microsoft.com/office/drawing/2014/main" id="{FD89C721-AB19-2FC8-9360-A0F75B1714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E69863-C30E-DF64-13B5-10EE78FFA577}"/>
              </a:ext>
            </a:extLst>
          </p:cNvPr>
          <p:cNvSpPr/>
          <p:nvPr/>
        </p:nvSpPr>
        <p:spPr>
          <a:xfrm>
            <a:off x="1045027" y="2229273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 Giới thiệu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991CA8-8D7D-B4C4-8F62-FA06DD8464A9}"/>
              </a:ext>
            </a:extLst>
          </p:cNvPr>
          <p:cNvSpPr/>
          <p:nvPr/>
        </p:nvSpPr>
        <p:spPr>
          <a:xfrm>
            <a:off x="9495693" y="2229273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IV. Phân tích, thiết kế, lập trình, kiểm thử.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6E5D51-A78D-467F-FAB3-3999E8BC54EE}"/>
              </a:ext>
            </a:extLst>
          </p:cNvPr>
          <p:cNvSpPr/>
          <p:nvPr/>
        </p:nvSpPr>
        <p:spPr>
          <a:xfrm>
            <a:off x="1045028" y="4473886"/>
            <a:ext cx="7747277" cy="1499819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</a:t>
            </a:r>
            <a:r>
              <a:rPr lang="vi-VN" sz="4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 lí dự án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6AF401-5BD3-33D9-9E20-4DDC6172E7F6}"/>
              </a:ext>
            </a:extLst>
          </p:cNvPr>
          <p:cNvSpPr/>
          <p:nvPr/>
        </p:nvSpPr>
        <p:spPr>
          <a:xfrm>
            <a:off x="1045029" y="6718500"/>
            <a:ext cx="7747276" cy="1499819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</a:t>
            </a:r>
            <a:r>
              <a:rPr lang="vi-VN" sz="4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cụ sử dụng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F44244-7862-93AC-933F-96EC7A77B9B9}"/>
              </a:ext>
            </a:extLst>
          </p:cNvPr>
          <p:cNvSpPr/>
          <p:nvPr/>
        </p:nvSpPr>
        <p:spPr>
          <a:xfrm>
            <a:off x="9495693" y="6718501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VI. Tổng kết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F3090E-EA8E-1643-2A5E-70BFD625BB00}"/>
              </a:ext>
            </a:extLst>
          </p:cNvPr>
          <p:cNvSpPr/>
          <p:nvPr/>
        </p:nvSpPr>
        <p:spPr>
          <a:xfrm>
            <a:off x="9495693" y="4473887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V.Giao diện &amp; Demo</a:t>
            </a:r>
          </a:p>
        </p:txBody>
      </p:sp>
    </p:spTree>
    <p:extLst>
      <p:ext uri="{BB962C8B-B14F-4D97-AF65-F5344CB8AC3E}">
        <p14:creationId xmlns:p14="http://schemas.microsoft.com/office/powerpoint/2010/main" val="278842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14" grpId="2" animBg="1"/>
      <p:bldP spid="15" grpId="2" animBg="1"/>
      <p:bldP spid="16" grpId="2" animBg="1"/>
      <p:bldP spid="17" grpId="2" animBg="1"/>
      <p:bldP spid="18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5013032" y="3249666"/>
            <a:ext cx="8374735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botton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JMenu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tại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6DE1C-A3C5-554E-27B0-D39A3D257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38" y="4186559"/>
            <a:ext cx="6975425" cy="50829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4E666-9DB0-C574-0B36-6CCB52F65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450" y="4186558"/>
            <a:ext cx="6671721" cy="50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2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157828" y="3401095"/>
            <a:ext cx="14401260" cy="62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DB_util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5AED2-AB04-29C6-01B9-053D9F689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4531426"/>
            <a:ext cx="5978389" cy="16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5150913" y="3689494"/>
            <a:ext cx="8374735" cy="39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JDBC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92E4B-F139-E67E-8C60-15616BE7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074" y="4278023"/>
            <a:ext cx="10219850" cy="221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613731" y="3396531"/>
            <a:ext cx="10330994" cy="135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1 Connection c 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driver 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username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password 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Connection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driver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054923-D984-7509-DB26-257C9B4B1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767" y="4749978"/>
            <a:ext cx="9866922" cy="539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157828" y="3422562"/>
            <a:ext cx="16085142" cy="46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đóng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nối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Đảm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rằng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xong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truy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6F1429-E5FA-F099-D905-6C3C23B5D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491" y="4680222"/>
            <a:ext cx="10341271" cy="264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35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157828" y="3431571"/>
            <a:ext cx="1577014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DataAccessObject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đẻ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(Thao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select)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D19B4-9007-FC6C-6BE8-BB8C9E73B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4217588"/>
            <a:ext cx="4629954" cy="3972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053DD-700A-9D68-FE4B-4398F6A020B2}"/>
              </a:ext>
            </a:extLst>
          </p:cNvPr>
          <p:cNvSpPr txBox="1"/>
          <p:nvPr/>
        </p:nvSpPr>
        <p:spPr>
          <a:xfrm>
            <a:off x="5058045" y="8485419"/>
            <a:ext cx="828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Generic,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insert, delete,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selectAll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NhanvienDAO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ThetuDAO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SachDAO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928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36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38235-F0A2-25E1-F382-EDF1ACF9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233" y="4030753"/>
            <a:ext cx="10853925" cy="51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37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ThanhvienDAO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FE3EE-C725-2715-D2A7-DF9313012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789" y="4876655"/>
            <a:ext cx="13516744" cy="211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38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13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 class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ThanhvienDAO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B5459-0875-6D5E-13AD-6170DB28D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551" y="3945734"/>
            <a:ext cx="7170607" cy="634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39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376246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B175F2-9794-35DE-90D3-84EC14CB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43" y="3874654"/>
            <a:ext cx="6271869" cy="1573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D33D04-95E2-11D8-4947-E08384FD5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942" y="5448201"/>
            <a:ext cx="6271869" cy="41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834697" y="9613188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I. GIỚI THIỆU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01429" y="2245938"/>
            <a:ext cx="16085142" cy="28595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36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 do hình thành: 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Mô hình hóa công nghệ cho hệ thống thư viện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Xây dựng hệ thống phần mềm quản lý các công việc của thư viện.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54505-E321-457D-32D2-779FA5415371}"/>
              </a:ext>
            </a:extLst>
          </p:cNvPr>
          <p:cNvSpPr txBox="1"/>
          <p:nvPr/>
        </p:nvSpPr>
        <p:spPr>
          <a:xfrm>
            <a:off x="874985" y="5105522"/>
            <a:ext cx="171163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36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tiêu: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Phục vụ thủ thư và đọc giả là hai đối tượng chính có tương tác liên tục với hệ thống.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Hỗ trợ nhân viên phòng kế toán.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Phân quyền truy cập của đối tượng sử dụng, người quản lí có quyền truy cập cao nhất.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vi-V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7DFB01-782E-B7D0-A41C-303A0C41B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775" y="4003687"/>
            <a:ext cx="9027525" cy="602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Phương thức lấy ra tất cả thành viên trong bảng THANHVIEN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6530EA-86F7-BAD4-B10A-42DF07E42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78" y="3828320"/>
            <a:ext cx="6539100" cy="637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Phương thức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lấy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thành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viên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điều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mã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thành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4555E-7642-6EE0-777C-11F2ADCC9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596" y="3952736"/>
            <a:ext cx="6037130" cy="62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354666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255AA2-8E9D-63BD-AB6B-33AD57E46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256" y="3844865"/>
            <a:ext cx="6283422" cy="630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354666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28067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icon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B955CA-CECC-6240-3AA6-469CA13229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87" y="3848841"/>
            <a:ext cx="2223428" cy="131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797D9-8D43-4C7C-824A-AAD6A781D6FD}"/>
              </a:ext>
            </a:extLst>
          </p:cNvPr>
          <p:cNvSpPr txBox="1"/>
          <p:nvPr/>
        </p:nvSpPr>
        <p:spPr>
          <a:xfrm>
            <a:off x="1998903" y="5491419"/>
            <a:ext cx="776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Package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Tester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chứa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class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để kiểm tra, chạy chương trình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CA44D-0155-6483-9C10-BC06CA277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7" y="6057028"/>
            <a:ext cx="4697504" cy="883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886BDE-ADB3-F37A-122B-1949DF159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165" y="7711493"/>
            <a:ext cx="11411265" cy="14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45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3130065" y="8338007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đăng nhập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758AF-4C8A-B72B-7F71-93AAB7B14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13" y="2996588"/>
            <a:ext cx="7287090" cy="4922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CB9E5-A995-2334-F442-F8CBA08D2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760" y="2925149"/>
            <a:ext cx="8324948" cy="4922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44605-629A-9D18-6E58-A04156587FF2}"/>
              </a:ext>
            </a:extLst>
          </p:cNvPr>
          <p:cNvSpPr txBox="1"/>
          <p:nvPr/>
        </p:nvSpPr>
        <p:spPr>
          <a:xfrm>
            <a:off x="11125200" y="8233827"/>
            <a:ext cx="44547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đăng nhập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46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014882" y="9064823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chủ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F3F22-22A8-DC53-11F7-32020F59E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00" y="2684457"/>
            <a:ext cx="10866391" cy="62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47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316302" y="9051474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FA605-03A7-EB99-E8F8-A58FED49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69" y="2500009"/>
            <a:ext cx="9982395" cy="62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48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887802" y="9038480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85058-C394-989F-93F1-0F85433C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24" y="2684457"/>
            <a:ext cx="10057765" cy="61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49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316302" y="9051474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BF65C-1DF9-E663-CB28-E7E16540D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21" y="2857215"/>
            <a:ext cx="10770558" cy="57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369169" y="562708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4081581" y="278361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 QUẢN LÍ DỰ ÁN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19E9B9-6E66-8D49-C674-B2EB99F4A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32263"/>
              </p:ext>
            </p:extLst>
          </p:nvPr>
        </p:nvGraphicFramePr>
        <p:xfrm>
          <a:off x="1207477" y="2045816"/>
          <a:ext cx="15873046" cy="8241184"/>
        </p:xfrm>
        <a:graphic>
          <a:graphicData uri="http://schemas.openxmlformats.org/drawingml/2006/table">
            <a:tbl>
              <a:tblPr/>
              <a:tblGrid>
                <a:gridCol w="2609638">
                  <a:extLst>
                    <a:ext uri="{9D8B030D-6E8A-4147-A177-3AD203B41FA5}">
                      <a16:colId xmlns:a16="http://schemas.microsoft.com/office/drawing/2014/main" val="2752519800"/>
                    </a:ext>
                  </a:extLst>
                </a:gridCol>
                <a:gridCol w="2555828">
                  <a:extLst>
                    <a:ext uri="{9D8B030D-6E8A-4147-A177-3AD203B41FA5}">
                      <a16:colId xmlns:a16="http://schemas.microsoft.com/office/drawing/2014/main" val="2816614895"/>
                    </a:ext>
                  </a:extLst>
                </a:gridCol>
                <a:gridCol w="2555828">
                  <a:extLst>
                    <a:ext uri="{9D8B030D-6E8A-4147-A177-3AD203B41FA5}">
                      <a16:colId xmlns:a16="http://schemas.microsoft.com/office/drawing/2014/main" val="1289471903"/>
                    </a:ext>
                  </a:extLst>
                </a:gridCol>
                <a:gridCol w="2744155">
                  <a:extLst>
                    <a:ext uri="{9D8B030D-6E8A-4147-A177-3AD203B41FA5}">
                      <a16:colId xmlns:a16="http://schemas.microsoft.com/office/drawing/2014/main" val="580043253"/>
                    </a:ext>
                  </a:extLst>
                </a:gridCol>
                <a:gridCol w="2824864">
                  <a:extLst>
                    <a:ext uri="{9D8B030D-6E8A-4147-A177-3AD203B41FA5}">
                      <a16:colId xmlns:a16="http://schemas.microsoft.com/office/drawing/2014/main" val="2468666308"/>
                    </a:ext>
                  </a:extLst>
                </a:gridCol>
                <a:gridCol w="2582733">
                  <a:extLst>
                    <a:ext uri="{9D8B030D-6E8A-4147-A177-3AD203B41FA5}">
                      <a16:colId xmlns:a16="http://schemas.microsoft.com/office/drawing/2014/main" val="3109827780"/>
                    </a:ext>
                  </a:extLst>
                </a:gridCol>
              </a:tblGrid>
              <a:tr h="567998">
                <a:tc gridSpan="6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Bảng điều kiện xác định đối với quy mô tác động của rủi ro đối với các mục tiêu chính của dự án (RBS)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52128"/>
                  </a:ext>
                </a:extLst>
              </a:tr>
              <a:tr h="392729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Tên rủi ro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Mức độ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58739"/>
                  </a:ext>
                </a:extLst>
              </a:tr>
              <a:tr h="53677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Rất thấp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Thấp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Trung bình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Rất cao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833871"/>
                  </a:ext>
                </a:extLst>
              </a:tr>
              <a:tr h="90788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Thời gian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Thời gian tăng không đáng kể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&lt;5% thời gian tổng của dự án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5%-10% thời gian tổng của dự án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10%-20% thời gian tổng của dự án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&gt;20% thời gian tổng của dự án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877290"/>
                  </a:ext>
                </a:extLst>
              </a:tr>
              <a:tr h="129691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giảm hầu như không đáng chú ý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Phần nhỏ phạm vi trong dự án bị ảnh hưởng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dự án bị ảnh hưởng ở mức cần quan tâm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bị ảnh hưởng nhiều đến mức đáng lo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Dự án bị chấm dứt do phạm vi không thể kiểm soát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877503"/>
                  </a:ext>
                </a:extLst>
              </a:tr>
              <a:tr h="1491434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Chất lượng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quá ở mức ko cần chú ý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Bị tác động ở mức độ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Bị tác động ở mức cần quan tâm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Chất lượng bị ảnh hưởng nhiều và cần phải sửa chữa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Chất lượng không còn được đảm bảo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2173"/>
                  </a:ext>
                </a:extLst>
              </a:tr>
              <a:tr h="129691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Thành viên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không đáng kể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ở mức cần quan tâm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ở mức cần các cuộc họp để giải quyết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Xích mích cao giữa các thành viên dẫn đến khó hòa thuận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đến mức có thể giải tán nhóm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405240"/>
                  </a:ext>
                </a:extLst>
              </a:tr>
              <a:tr h="168594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Công nghệ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không đáng kể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ở mức đáng kể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Cần phải quan tâm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Cần thiết phải nâng cấp ngay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thốn công nghệ ,điều kiện ngoặt nghèo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705570"/>
                  </a:ext>
                </a:extLst>
              </a:tr>
            </a:tbl>
          </a:graphicData>
        </a:graphic>
      </p:graphicFrame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105319" y="1178263"/>
            <a:ext cx="56700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Quản lí rủi ro-RBS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24586796-75FD-F850-B839-EE2AD260BA3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50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930664" y="9064823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cáo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kê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82534-4478-6BE2-80EF-11EAC0747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5" y="2701545"/>
            <a:ext cx="9886315" cy="59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51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630627" y="9288858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C6EDC4-61E6-67CC-0DD5-79191F04C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50" y="2427868"/>
            <a:ext cx="10274142" cy="69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52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630627" y="9288858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more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7657C4-AEA6-D70B-7346-20BC0D576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87" y="2613816"/>
            <a:ext cx="10235402" cy="65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53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014882" y="8719460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3C620-2577-1556-DF0E-9CA81EB34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28" y="2857215"/>
            <a:ext cx="7528972" cy="5123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D3B2B-43C3-5BF2-9DD1-E4A5D2EF6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87" y="2960616"/>
            <a:ext cx="7270821" cy="50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54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530615" y="9330683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</a:t>
            </a:r>
            <a:r>
              <a:rPr lang="en-GB" sz="3400" b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FED80-F768-79C2-38E8-9B5B0C40F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8" y="2112742"/>
            <a:ext cx="8915400" cy="71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55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Kết quả đạt được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618B7-8F7E-8505-AA24-E3F21CCFC474}"/>
              </a:ext>
            </a:extLst>
          </p:cNvPr>
          <p:cNvSpPr txBox="1"/>
          <p:nvPr/>
        </p:nvSpPr>
        <p:spPr>
          <a:xfrm>
            <a:off x="2071360" y="2576549"/>
            <a:ext cx="3543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vi-VN" sz="3600" i="0" u="sng" strike="noStrike" dirty="0">
                <a:solidFill>
                  <a:srgbClr val="000000"/>
                </a:solidFill>
                <a:effectLst/>
                <a:latin typeface="+mj-lt"/>
              </a:rPr>
              <a:t>1.1. Lý thuyết</a:t>
            </a:r>
            <a:endParaRPr lang="vi-VN" sz="3600" u="sng" dirty="0">
              <a:effectLst/>
              <a:latin typeface="+mj-lt"/>
            </a:endParaRPr>
          </a:p>
          <a:p>
            <a:br>
              <a:rPr lang="vi-VN" sz="3600" u="sng" dirty="0">
                <a:latin typeface="+mj-lt"/>
              </a:rPr>
            </a:br>
            <a:endParaRPr lang="vi-VN" sz="3600" u="sng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62A6D-4AD1-05A9-F2E6-3390AA079B33}"/>
              </a:ext>
            </a:extLst>
          </p:cNvPr>
          <p:cNvSpPr txBox="1"/>
          <p:nvPr/>
        </p:nvSpPr>
        <p:spPr>
          <a:xfrm>
            <a:off x="1704454" y="3833761"/>
            <a:ext cx="154257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+mj-lt"/>
              </a:rPr>
              <a:t>- </a:t>
            </a: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Đã nắm được cơ bản các kiến thức về quản lý dự án Công nghệ thông tin.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Vận dụng được mô hình quản lý thác nước vào quản lý đồ án.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 Đáp ứng đủ các yêu cầu đề ra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vi-V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56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Kết quả đạt được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618B7-8F7E-8505-AA24-E3F21CCFC474}"/>
              </a:ext>
            </a:extLst>
          </p:cNvPr>
          <p:cNvSpPr txBox="1"/>
          <p:nvPr/>
        </p:nvSpPr>
        <p:spPr>
          <a:xfrm>
            <a:off x="2100423" y="2777711"/>
            <a:ext cx="3543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vi-VN" sz="3600" i="0" u="sng" strike="noStrike" dirty="0">
                <a:solidFill>
                  <a:srgbClr val="000000"/>
                </a:solidFill>
                <a:effectLst/>
                <a:latin typeface="+mj-lt"/>
              </a:rPr>
              <a:t>1.2 Công Cụ</a:t>
            </a:r>
            <a:br>
              <a:rPr lang="vi-VN" sz="3600" u="sng" dirty="0">
                <a:latin typeface="+mj-lt"/>
              </a:rPr>
            </a:br>
            <a:endParaRPr lang="vi-VN" sz="3600" u="sng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DB590-F1E4-B98E-4FCC-631F1C8E3408}"/>
              </a:ext>
            </a:extLst>
          </p:cNvPr>
          <p:cNvSpPr txBox="1"/>
          <p:nvPr/>
        </p:nvSpPr>
        <p:spPr>
          <a:xfrm>
            <a:off x="2184159" y="3675602"/>
            <a:ext cx="15058812" cy="229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+mj-lt"/>
              </a:rPr>
              <a:t>-</a:t>
            </a: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 dụng thành thạo các công cụ: Word, StartUML, onedrive, sql development.</a:t>
            </a:r>
            <a:endParaRPr lang="vi-VN" sz="3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-Ứng dụng chatGPT hỗ trợ giải quyết, xử lý các vấn đề gặp phải..</a:t>
            </a:r>
            <a:endParaRPr lang="vi-VN" sz="3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0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57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2. Hạn chế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DB590-F1E4-B98E-4FCC-631F1C8E3408}"/>
              </a:ext>
            </a:extLst>
          </p:cNvPr>
          <p:cNvSpPr txBox="1"/>
          <p:nvPr/>
        </p:nvSpPr>
        <p:spPr>
          <a:xfrm>
            <a:off x="1712861" y="2872841"/>
            <a:ext cx="15058812" cy="435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 việc nhóm, giao tiếp giữa các thành viên chưa tốt.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Kỹ năng, kinh nghiệm làm dự án chưa nhiều.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 bị chậm tiến độ.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 phải là sản phẩm hoàn thiện nhất.</a:t>
            </a:r>
          </a:p>
        </p:txBody>
      </p:sp>
    </p:spTree>
    <p:extLst>
      <p:ext uri="{BB962C8B-B14F-4D97-AF65-F5344CB8AC3E}">
        <p14:creationId xmlns:p14="http://schemas.microsoft.com/office/powerpoint/2010/main" val="3540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58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3. Lời cảm ơn.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B86DD-810C-2F55-EACE-5EE2B5A0FB60}"/>
              </a:ext>
            </a:extLst>
          </p:cNvPr>
          <p:cNvSpPr txBox="1"/>
          <p:nvPr/>
        </p:nvSpPr>
        <p:spPr>
          <a:xfrm>
            <a:off x="1876926" y="3272589"/>
            <a:ext cx="13090358" cy="324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Quý thầy cô Trường, Khoa.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Giảng viên bộ môn. 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Tập thể lớp.</a:t>
            </a:r>
          </a:p>
        </p:txBody>
      </p:sp>
    </p:spTree>
    <p:extLst>
      <p:ext uri="{BB962C8B-B14F-4D97-AF65-F5344CB8AC3E}">
        <p14:creationId xmlns:p14="http://schemas.microsoft.com/office/powerpoint/2010/main" val="274318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c6ede28d0_0_0"/>
          <p:cNvSpPr/>
          <p:nvPr/>
        </p:nvSpPr>
        <p:spPr>
          <a:xfrm>
            <a:off x="0" y="659226"/>
            <a:ext cx="17218485" cy="4726866"/>
          </a:xfrm>
          <a:custGeom>
            <a:avLst/>
            <a:gdLst/>
            <a:ahLst/>
            <a:cxnLst/>
            <a:rect l="l" t="t" r="r" b="b"/>
            <a:pathLst>
              <a:path w="718185" h="226817" extrusionOk="0">
                <a:moveTo>
                  <a:pt x="18240" y="38059"/>
                </a:moveTo>
                <a:cubicBezTo>
                  <a:pt x="34407" y="18111"/>
                  <a:pt x="105464" y="3899"/>
                  <a:pt x="159050" y="509"/>
                </a:cubicBezTo>
                <a:cubicBezTo>
                  <a:pt x="212636" y="-2881"/>
                  <a:pt x="283954" y="15372"/>
                  <a:pt x="339757" y="17719"/>
                </a:cubicBezTo>
                <a:cubicBezTo>
                  <a:pt x="395560" y="20066"/>
                  <a:pt x="435978" y="13808"/>
                  <a:pt x="493867" y="14590"/>
                </a:cubicBezTo>
                <a:cubicBezTo>
                  <a:pt x="551756" y="15372"/>
                  <a:pt x="650584" y="2334"/>
                  <a:pt x="687090" y="22413"/>
                </a:cubicBezTo>
                <a:cubicBezTo>
                  <a:pt x="723596" y="42492"/>
                  <a:pt x="721380" y="104292"/>
                  <a:pt x="712905" y="135062"/>
                </a:cubicBezTo>
                <a:cubicBezTo>
                  <a:pt x="704430" y="165832"/>
                  <a:pt x="683179" y="197514"/>
                  <a:pt x="636242" y="207032"/>
                </a:cubicBezTo>
                <a:cubicBezTo>
                  <a:pt x="589305" y="216550"/>
                  <a:pt x="513424" y="188909"/>
                  <a:pt x="431284" y="192168"/>
                </a:cubicBezTo>
                <a:cubicBezTo>
                  <a:pt x="349145" y="195428"/>
                  <a:pt x="214984" y="228414"/>
                  <a:pt x="143405" y="226589"/>
                </a:cubicBezTo>
                <a:cubicBezTo>
                  <a:pt x="71826" y="224764"/>
                  <a:pt x="15372" y="198948"/>
                  <a:pt x="1812" y="181216"/>
                </a:cubicBezTo>
                <a:cubicBezTo>
                  <a:pt x="-11748" y="163484"/>
                  <a:pt x="59309" y="144058"/>
                  <a:pt x="62047" y="120198"/>
                </a:cubicBezTo>
                <a:cubicBezTo>
                  <a:pt x="64785" y="96339"/>
                  <a:pt x="2073" y="58007"/>
                  <a:pt x="18240" y="380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Google Shape;288;g22c6ede28d0_0_0"/>
          <p:cNvSpPr/>
          <p:nvPr/>
        </p:nvSpPr>
        <p:spPr>
          <a:xfrm>
            <a:off x="10688996" y="8663970"/>
            <a:ext cx="6470210" cy="14233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900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Chat GPT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107950" lvl="0">
              <a:buClr>
                <a:srgbClr val="134F5C"/>
              </a:buClr>
              <a:buSzPts val="1900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https://spring.io/</a:t>
            </a:r>
          </a:p>
          <a:p>
            <a:pPr marL="107950" lvl="0">
              <a:buClr>
                <a:srgbClr val="134F5C"/>
              </a:buClr>
              <a:buSzPts val="1900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https://docs.spring.io/spring-boot/docs/current/reference/html/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g22c6ede28d0_0_0"/>
          <p:cNvSpPr txBox="1"/>
          <p:nvPr/>
        </p:nvSpPr>
        <p:spPr>
          <a:xfrm>
            <a:off x="1627200" y="1739688"/>
            <a:ext cx="166608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Nhóm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RUUD GULLIT</a:t>
            </a:r>
            <a:endParaRPr sz="8000" b="1" dirty="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mọi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đã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lắng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nghe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0" b="1" dirty="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22c6ede28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625" y="5386104"/>
            <a:ext cx="3456971" cy="345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2c6ede28d0_0_0"/>
          <p:cNvPicPr preferRelativeResize="0"/>
          <p:nvPr/>
        </p:nvPicPr>
        <p:blipFill rotWithShape="1">
          <a:blip r:embed="rId4">
            <a:alphaModFix/>
          </a:blip>
          <a:srcRect l="-158" t="3545" r="7108" b="42399"/>
          <a:stretch/>
        </p:blipFill>
        <p:spPr>
          <a:xfrm>
            <a:off x="4885225" y="6911450"/>
            <a:ext cx="1924500" cy="2464200"/>
          </a:xfrm>
          <a:prstGeom prst="cloud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DC56C9B9-4246-C7E8-7D89-5E0B3DDCD5A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>
                <a:solidFill>
                  <a:schemeClr val="tx1"/>
                </a:solidFill>
              </a:rPr>
              <a:t>59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369169" y="562708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4081581" y="278361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II.QUẢN LÍ DỰ ÁN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598238" y="1304847"/>
            <a:ext cx="677574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Quản lí rủi ro- định tính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6392DE-0A4C-6A2D-861C-3AE56B599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374869"/>
              </p:ext>
            </p:extLst>
          </p:nvPr>
        </p:nvGraphicFramePr>
        <p:xfrm>
          <a:off x="824515" y="2262772"/>
          <a:ext cx="16642870" cy="7461521"/>
        </p:xfrm>
        <a:graphic>
          <a:graphicData uri="http://schemas.openxmlformats.org/drawingml/2006/table">
            <a:tbl>
              <a:tblPr/>
              <a:tblGrid>
                <a:gridCol w="4224079">
                  <a:extLst>
                    <a:ext uri="{9D8B030D-6E8A-4147-A177-3AD203B41FA5}">
                      <a16:colId xmlns:a16="http://schemas.microsoft.com/office/drawing/2014/main" val="2097667517"/>
                    </a:ext>
                  </a:extLst>
                </a:gridCol>
                <a:gridCol w="4195917">
                  <a:extLst>
                    <a:ext uri="{9D8B030D-6E8A-4147-A177-3AD203B41FA5}">
                      <a16:colId xmlns:a16="http://schemas.microsoft.com/office/drawing/2014/main" val="2360331421"/>
                    </a:ext>
                  </a:extLst>
                </a:gridCol>
                <a:gridCol w="4224079">
                  <a:extLst>
                    <a:ext uri="{9D8B030D-6E8A-4147-A177-3AD203B41FA5}">
                      <a16:colId xmlns:a16="http://schemas.microsoft.com/office/drawing/2014/main" val="3680736200"/>
                    </a:ext>
                  </a:extLst>
                </a:gridCol>
                <a:gridCol w="3998795">
                  <a:extLst>
                    <a:ext uri="{9D8B030D-6E8A-4147-A177-3AD203B41FA5}">
                      <a16:colId xmlns:a16="http://schemas.microsoft.com/office/drawing/2014/main" val="2656336469"/>
                    </a:ext>
                  </a:extLst>
                </a:gridCol>
              </a:tblGrid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Rủi ro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Xác suất(1-10)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Tác động(1-10)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Độ ưu tiên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06775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người có khả năng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817765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Lịch biểu quá căng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11712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Thay đổi yêu cầu liên tục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85887"/>
                  </a:ext>
                </a:extLst>
              </a:tr>
              <a:tr h="133021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kinh nghiệm quản lý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845789"/>
                  </a:ext>
                </a:extLst>
              </a:tr>
              <a:tr h="133021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Chưa quen với công cụ mới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837870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tài liệu tham khảo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76016"/>
                  </a:ext>
                </a:extLst>
              </a:tr>
            </a:tbl>
          </a:graphicData>
        </a:graphic>
      </p:graphicFrame>
      <p:sp>
        <p:nvSpPr>
          <p:cNvPr id="3" name="Google Shape;157;p19">
            <a:extLst>
              <a:ext uri="{FF2B5EF4-FFF2-40B4-BE49-F238E27FC236}">
                <a16:creationId xmlns:a16="http://schemas.microsoft.com/office/drawing/2014/main" id="{74205B37-9F73-421F-79F0-257CCC1E8AA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9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369169" y="562708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4081581" y="278361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II.QUẢN LÍ DỰ ÁN</a:t>
            </a:r>
          </a:p>
        </p:txBody>
      </p:sp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899134" y="1347518"/>
            <a:ext cx="6739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Quản lí rủi ro- định lượng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0DA77A-18D9-2B11-291E-282EE192A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5" y="2217793"/>
            <a:ext cx="14791174" cy="74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5545318E-3EE4-BEDB-5D11-A96DA107F8B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5975204" y="-424961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146430" y="137747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3647826" y="135670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II.QUẢN LÍ DỰ ÁN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914761" y="1163640"/>
            <a:ext cx="56700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4. Lập kế hoạch đối phó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052821-0578-0FB1-FB18-8A041FFF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59049"/>
              </p:ext>
            </p:extLst>
          </p:nvPr>
        </p:nvGraphicFramePr>
        <p:xfrm>
          <a:off x="2261936" y="1901119"/>
          <a:ext cx="14293517" cy="8385881"/>
        </p:xfrm>
        <a:graphic>
          <a:graphicData uri="http://schemas.openxmlformats.org/drawingml/2006/table">
            <a:tbl>
              <a:tblPr/>
              <a:tblGrid>
                <a:gridCol w="2219799">
                  <a:extLst>
                    <a:ext uri="{9D8B030D-6E8A-4147-A177-3AD203B41FA5}">
                      <a16:colId xmlns:a16="http://schemas.microsoft.com/office/drawing/2014/main" val="130534431"/>
                    </a:ext>
                  </a:extLst>
                </a:gridCol>
                <a:gridCol w="1956060">
                  <a:extLst>
                    <a:ext uri="{9D8B030D-6E8A-4147-A177-3AD203B41FA5}">
                      <a16:colId xmlns:a16="http://schemas.microsoft.com/office/drawing/2014/main" val="1062047460"/>
                    </a:ext>
                  </a:extLst>
                </a:gridCol>
                <a:gridCol w="2461559">
                  <a:extLst>
                    <a:ext uri="{9D8B030D-6E8A-4147-A177-3AD203B41FA5}">
                      <a16:colId xmlns:a16="http://schemas.microsoft.com/office/drawing/2014/main" val="128427269"/>
                    </a:ext>
                  </a:extLst>
                </a:gridCol>
                <a:gridCol w="2725297">
                  <a:extLst>
                    <a:ext uri="{9D8B030D-6E8A-4147-A177-3AD203B41FA5}">
                      <a16:colId xmlns:a16="http://schemas.microsoft.com/office/drawing/2014/main" val="3449246528"/>
                    </a:ext>
                  </a:extLst>
                </a:gridCol>
                <a:gridCol w="3516514">
                  <a:extLst>
                    <a:ext uri="{9D8B030D-6E8A-4147-A177-3AD203B41FA5}">
                      <a16:colId xmlns:a16="http://schemas.microsoft.com/office/drawing/2014/main" val="2226740322"/>
                    </a:ext>
                  </a:extLst>
                </a:gridCol>
                <a:gridCol w="1414288">
                  <a:extLst>
                    <a:ext uri="{9D8B030D-6E8A-4147-A177-3AD203B41FA5}">
                      <a16:colId xmlns:a16="http://schemas.microsoft.com/office/drawing/2014/main" val="255890158"/>
                    </a:ext>
                  </a:extLst>
                </a:gridCol>
              </a:tblGrid>
              <a:tr h="571775"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Bảng kế hoạch đối phó rủi ro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Ngày 14/5/2023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65798"/>
                  </a:ext>
                </a:extLst>
              </a:tr>
              <a:tr h="1048235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Độ ưu tiên </a:t>
                      </a: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Tần suất  </a:t>
                      </a: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Mức tác hại </a:t>
                      </a: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23855"/>
                  </a:ext>
                </a:extLst>
              </a:tr>
              <a:tr h="104823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Rủi ro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   </a:t>
                      </a:r>
                      <a:r>
                        <a:rPr lang="vi-VN" sz="3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người có khả năng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595756"/>
                  </a:ext>
                </a:extLst>
              </a:tr>
              <a:tr h="104823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Chiến lược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Nên phân chia thành viên trong nhóm học hỏi nâng cấp về phần đó</a:t>
                      </a: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697254"/>
                  </a:ext>
                </a:extLst>
              </a:tr>
              <a:tr h="152469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Cách tiếp cận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342900"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 Xây dựng các nhóm đi học hỏi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 Khai thác rõ ràng vấn đề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 Liên kết nhóm tốt để hỗ trợ nhau giải quyết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 dirty="0">
                          <a:effectLst/>
                        </a:rPr>
                      </a:br>
                      <a:endParaRPr lang="vi-VN" sz="3000" dirty="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531592"/>
                  </a:ext>
                </a:extLst>
              </a:tr>
              <a:tr h="104823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Trách nhiệm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·       Cả nhóm : Nâng cấp kiến thức kĩ năng về vấn đề để giải quyết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613681"/>
                  </a:ext>
                </a:extLst>
              </a:tr>
              <a:tr h="104823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lập bảng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Ngày lập bảng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duyệt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Ngày duyệt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670"/>
                  </a:ext>
                </a:extLst>
              </a:tr>
              <a:tr h="104823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Kí tên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Kí tên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 dirty="0">
                          <a:effectLst/>
                        </a:rPr>
                      </a:br>
                      <a:endParaRPr lang="vi-VN" sz="3000" dirty="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501331"/>
                  </a:ext>
                </a:extLst>
              </a:tr>
            </a:tbl>
          </a:graphicData>
        </a:graphic>
      </p:graphicFrame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B5DE40E2-1B97-A037-388F-E53B5523D9E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888379" y="9502829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429572" y="679070"/>
            <a:ext cx="939995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III.CÔNG CỤ SỬ DỤNG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716884" y="2112742"/>
            <a:ext cx="16085142" cy="88131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+mj-lt"/>
              </a:rPr>
              <a:t>- </a:t>
            </a: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 điều hành: Windows 10.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quản lý CSDL: SQL development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vẽ sơ đồ phân tích thiết kế: StarUML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quản lý mã nguồn: Github.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Công cụ viết báo cáo : Word.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tạo website : google sites.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tổ chức các cuộc họp : google meet.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cố vấn hỗ trợ giải quyết , xử lý vấn đề : ChatGPT.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 sz="4000" dirty="0">
                <a:latin typeface="+mj-lt"/>
              </a:rPr>
            </a:b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8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E4FC9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606</TotalTime>
  <Words>2934</Words>
  <Application>Microsoft Office PowerPoint</Application>
  <PresentationFormat>Custom</PresentationFormat>
  <Paragraphs>447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Tw Cen MT</vt:lpstr>
      <vt:lpstr>Calibri</vt:lpstr>
      <vt:lpstr>Trebuchet MS</vt:lpstr>
      <vt:lpstr>Wingdings</vt:lpstr>
      <vt:lpstr>Symbol</vt:lpstr>
      <vt:lpstr>Times New Roman</vt:lpstr>
      <vt:lpstr>Circuit</vt:lpstr>
      <vt:lpstr>PowerPoint Presentation</vt:lpstr>
      <vt:lpstr>Ruud Gullit team</vt:lpstr>
      <vt:lpstr>TỔNG QUAN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Tiến Đạt</cp:lastModifiedBy>
  <cp:revision>63</cp:revision>
  <dcterms:modified xsi:type="dcterms:W3CDTF">2023-06-03T14:09:20Z</dcterms:modified>
</cp:coreProperties>
</file>